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369" r:id="rId7"/>
    <p:sldId id="370" r:id="rId8"/>
    <p:sldId id="272" r:id="rId9"/>
    <p:sldId id="392" r:id="rId10"/>
    <p:sldId id="393" r:id="rId11"/>
    <p:sldId id="276" r:id="rId12"/>
    <p:sldId id="277" r:id="rId13"/>
    <p:sldId id="279" r:id="rId14"/>
    <p:sldId id="280" r:id="rId15"/>
    <p:sldId id="281" r:id="rId16"/>
    <p:sldId id="282" r:id="rId17"/>
    <p:sldId id="283" r:id="rId18"/>
    <p:sldId id="284" r:id="rId19"/>
    <p:sldId id="371" r:id="rId20"/>
    <p:sldId id="380" r:id="rId21"/>
    <p:sldId id="373" r:id="rId22"/>
    <p:sldId id="374" r:id="rId23"/>
    <p:sldId id="375" r:id="rId24"/>
    <p:sldId id="395" r:id="rId25"/>
    <p:sldId id="396" r:id="rId26"/>
    <p:sldId id="390" r:id="rId27"/>
    <p:sldId id="394" r:id="rId28"/>
    <p:sldId id="372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7" r:id="rId38"/>
    <p:sldId id="398" r:id="rId39"/>
    <p:sldId id="368" r:id="rId4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760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7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8241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20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956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295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213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473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28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466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08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71AFB-8BF4-44A5-8022-8A753C9DA963}" type="datetimeFigureOut">
              <a:rPr lang="hu-HU" smtClean="0"/>
              <a:t>2022.01.29.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5130-9316-4DA4-8336-AD9A0AFA83B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05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433384" y="1039985"/>
            <a:ext cx="9144000" cy="2387600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Munkajog</a:t>
            </a:r>
            <a:b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Hogyan tartsuk meg a munkaerőt? 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Békéscsaba – 2022. február 08.</a:t>
            </a:r>
          </a:p>
        </p:txBody>
      </p:sp>
    </p:spTree>
    <p:extLst>
      <p:ext uri="{BB962C8B-B14F-4D97-AF65-F5344CB8AC3E}">
        <p14:creationId xmlns:p14="http://schemas.microsoft.com/office/powerpoint/2010/main" val="75964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Mt. 46. – 47. §§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hu-HU" dirty="0" smtClean="0"/>
              <a:t> </a:t>
            </a:r>
            <a:r>
              <a:rPr lang="hu-HU" dirty="0"/>
              <a:t>A </a:t>
            </a:r>
            <a:r>
              <a:rPr lang="hu-HU" dirty="0" smtClean="0"/>
              <a:t> </a:t>
            </a:r>
            <a:r>
              <a:rPr lang="hu-HU" dirty="0"/>
              <a:t>munkaviszony kezdetétől számított </a:t>
            </a:r>
            <a:r>
              <a:rPr lang="hu-HU" b="1" dirty="0"/>
              <a:t>tizenöt napon belül írásban </a:t>
            </a:r>
          </a:p>
          <a:p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napi munkaidőről,</a:t>
            </a:r>
          </a:p>
          <a:p>
            <a:r>
              <a:rPr lang="hu-HU" i="1" dirty="0"/>
              <a:t>b) </a:t>
            </a:r>
            <a:r>
              <a:rPr lang="hu-HU" dirty="0"/>
              <a:t>az alapbéren túli munkabérről és egyéb juttatásokról,</a:t>
            </a:r>
          </a:p>
          <a:p>
            <a:r>
              <a:rPr lang="hu-HU" i="1" dirty="0"/>
              <a:t>c) </a:t>
            </a:r>
            <a:r>
              <a:rPr lang="hu-HU" dirty="0"/>
              <a:t>a munkabérről való elszámolás módjáról, a munkabérfizetés gyakoriságáról, a kifizetés napjáról,</a:t>
            </a:r>
          </a:p>
          <a:p>
            <a:r>
              <a:rPr lang="hu-HU" i="1" dirty="0"/>
              <a:t>d) </a:t>
            </a:r>
            <a:r>
              <a:rPr lang="hu-HU" dirty="0"/>
              <a:t>a munkakörbe tartozó feladatokról,</a:t>
            </a:r>
          </a:p>
          <a:p>
            <a:r>
              <a:rPr lang="hu-HU" i="1" dirty="0" smtClean="0"/>
              <a:t>e)</a:t>
            </a:r>
            <a:r>
              <a:rPr lang="hu-HU" i="1" baseline="30000" dirty="0" smtClean="0"/>
              <a:t> </a:t>
            </a:r>
            <a:r>
              <a:rPr lang="hu-HU" dirty="0" smtClean="0"/>
              <a:t>a </a:t>
            </a:r>
            <a:r>
              <a:rPr lang="hu-HU" dirty="0"/>
              <a:t>szabadság mértékéről, számítási módjáról és kiadásának, valamint</a:t>
            </a:r>
          </a:p>
          <a:p>
            <a:r>
              <a:rPr lang="hu-HU" i="1" dirty="0"/>
              <a:t>f) </a:t>
            </a:r>
            <a:r>
              <a:rPr lang="hu-HU" dirty="0"/>
              <a:t>a munkáltatóra és a munkavállalóra irányadó felmondási idő megállapításának szabályairól, továbbá</a:t>
            </a:r>
          </a:p>
          <a:p>
            <a:r>
              <a:rPr lang="hu-HU" i="1" dirty="0"/>
              <a:t>g) </a:t>
            </a:r>
            <a:r>
              <a:rPr lang="hu-HU" dirty="0"/>
              <a:t>arról, hogy a munkáltató kollektív szerződés hatálya alá tartozik-e, valamint</a:t>
            </a:r>
          </a:p>
          <a:p>
            <a:r>
              <a:rPr lang="hu-HU" i="1" dirty="0"/>
              <a:t>h) </a:t>
            </a:r>
            <a:r>
              <a:rPr lang="hu-HU" dirty="0"/>
              <a:t>a munkáltatói jogkör gyakorlójáról</a:t>
            </a:r>
            <a:r>
              <a:rPr lang="hu-HU" dirty="0" smtClean="0"/>
              <a:t>.</a:t>
            </a:r>
            <a:endParaRPr lang="hu-HU" dirty="0"/>
          </a:p>
          <a:p>
            <a:endParaRPr lang="hu-HU" dirty="0"/>
          </a:p>
          <a:p>
            <a:r>
              <a:rPr lang="hu-HU" dirty="0" smtClean="0"/>
              <a:t>A </a:t>
            </a:r>
            <a:r>
              <a:rPr lang="hu-HU" b="1" dirty="0"/>
              <a:t>tizenöt napot meghaladó külföldön </a:t>
            </a:r>
            <a:r>
              <a:rPr lang="hu-HU" dirty="0"/>
              <a:t>történő munkavégzés esetén </a:t>
            </a:r>
            <a:r>
              <a:rPr lang="hu-HU" dirty="0" smtClean="0"/>
              <a:t>- </a:t>
            </a:r>
            <a:r>
              <a:rPr lang="hu-HU" dirty="0"/>
              <a:t>legkésőbb a külföldre való kiutazást megelőző hét nappal - írásban </a:t>
            </a:r>
          </a:p>
          <a:p>
            <a:r>
              <a:rPr lang="hu-HU" i="1" dirty="0"/>
              <a:t>a) </a:t>
            </a:r>
            <a:r>
              <a:rPr lang="hu-HU" dirty="0" err="1"/>
              <a:t>a</a:t>
            </a:r>
            <a:r>
              <a:rPr lang="hu-HU" dirty="0"/>
              <a:t> külföldi munkavégzés helyéről, tartamáról,</a:t>
            </a:r>
          </a:p>
          <a:p>
            <a:r>
              <a:rPr lang="hu-HU" i="1" dirty="0"/>
              <a:t>b) </a:t>
            </a:r>
            <a:r>
              <a:rPr lang="hu-HU" dirty="0"/>
              <a:t>a pénzbeli és a természetbeni juttatásokról,</a:t>
            </a:r>
          </a:p>
          <a:p>
            <a:r>
              <a:rPr lang="hu-HU" i="1" dirty="0"/>
              <a:t>c) </a:t>
            </a:r>
            <a:r>
              <a:rPr lang="hu-HU" dirty="0"/>
              <a:t>a díjazás és egyéb juttatás pénzneméről, továbbá</a:t>
            </a:r>
          </a:p>
          <a:p>
            <a:r>
              <a:rPr lang="hu-HU" i="1" dirty="0"/>
              <a:t>d) </a:t>
            </a:r>
            <a:r>
              <a:rPr lang="hu-HU" dirty="0"/>
              <a:t>a hazatérésre irányadó szabályokról.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619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hu-H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Állapítsuk meg az alapbért!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endParaRPr lang="hu-HU" sz="2800" dirty="0"/>
          </a:p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 vegyünk figyelembe?</a:t>
            </a:r>
          </a:p>
        </p:txBody>
      </p:sp>
    </p:spTree>
    <p:extLst>
      <p:ext uri="{BB962C8B-B14F-4D97-AF65-F5344CB8AC3E}">
        <p14:creationId xmlns:p14="http://schemas.microsoft.com/office/powerpoint/2010/main" val="341641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Mit kell figyelembe venni?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hu-HU" b="1" dirty="0"/>
              <a:t>703/2021.(XII.15.) </a:t>
            </a:r>
            <a:r>
              <a:rPr lang="hu-HU" dirty="0" smtClean="0"/>
              <a:t> </a:t>
            </a:r>
            <a:r>
              <a:rPr lang="hu-HU" dirty="0"/>
              <a:t>Kormány rendelet a kötelező legkisebb munkabér és a garantált bérminimum megállapításáról</a:t>
            </a:r>
          </a:p>
          <a:p>
            <a:r>
              <a:rPr lang="hu-HU" b="1" dirty="0"/>
              <a:t>Kiterjesztett</a:t>
            </a:r>
            <a:r>
              <a:rPr lang="hu-HU" dirty="0"/>
              <a:t> KSZ, </a:t>
            </a:r>
          </a:p>
          <a:p>
            <a:r>
              <a:rPr lang="hu-HU" b="1" dirty="0"/>
              <a:t>Ágazati, alágazati</a:t>
            </a:r>
            <a:r>
              <a:rPr lang="hu-HU" dirty="0"/>
              <a:t> KSZ</a:t>
            </a:r>
          </a:p>
          <a:p>
            <a:r>
              <a:rPr lang="hu-HU" b="1" dirty="0"/>
              <a:t>Helyi </a:t>
            </a:r>
            <a:r>
              <a:rPr lang="hu-HU" dirty="0"/>
              <a:t>KSZ</a:t>
            </a:r>
          </a:p>
          <a:p>
            <a:r>
              <a:rPr lang="hu-HU" b="1" dirty="0"/>
              <a:t>6/1992. (VI.27.)</a:t>
            </a:r>
            <a:r>
              <a:rPr lang="hu-HU" dirty="0"/>
              <a:t> MüM rendelet a munkavállalók ágazatközi besorolási rendszeréről</a:t>
            </a:r>
          </a:p>
          <a:p>
            <a:r>
              <a:rPr lang="hu-HU" b="1" dirty="0"/>
              <a:t>Egyenlő bánásmód</a:t>
            </a:r>
            <a:r>
              <a:rPr lang="hu-HU" dirty="0"/>
              <a:t> </a:t>
            </a:r>
            <a:r>
              <a:rPr lang="hu-HU" dirty="0" smtClean="0"/>
              <a:t>követelménye – Mt. 12. § különösen a munka díjazása kapcsán meg kell tartani!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95186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Minimálbér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2022. január 1-től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/>
              <a:t>A teljes munkaidőben foglalkoztatott munkavállaló részére megállapított alapbér kötelező legkisebb összege (minimálbér) a teljes munkaidő teljesítése esetén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algn="ctr"/>
            <a:r>
              <a:rPr lang="hu-HU" dirty="0" smtClean="0"/>
              <a:t>Havibér </a:t>
            </a:r>
            <a:r>
              <a:rPr lang="hu-HU" dirty="0"/>
              <a:t>200.000.-Ft</a:t>
            </a:r>
          </a:p>
          <a:p>
            <a:pPr algn="ctr"/>
            <a:r>
              <a:rPr lang="hu-HU" dirty="0"/>
              <a:t>Hetibér 45 980.-Ft</a:t>
            </a:r>
          </a:p>
          <a:p>
            <a:pPr algn="ctr"/>
            <a:r>
              <a:rPr lang="hu-HU" dirty="0"/>
              <a:t>Napibér 9200.-Ft</a:t>
            </a:r>
          </a:p>
          <a:p>
            <a:pPr algn="ctr"/>
            <a:r>
              <a:rPr lang="hu-HU" dirty="0"/>
              <a:t>Órabér 1150.-Ft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9545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Garantált bárminimum </a:t>
            </a: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2022. január </a:t>
            </a:r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1-től</a:t>
            </a:r>
            <a:endParaRPr lang="hu-H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/>
              <a:t>A legalább középfokú iskolai végzettséget vagy középfokú szakképzettséget igénylő munkakörben foglalkoztatott munkavállaló részére alapbérként megállapított garantált bérminimum a teljes munkaidő teljesítése </a:t>
            </a:r>
            <a:r>
              <a:rPr lang="hu-HU" dirty="0" smtClean="0"/>
              <a:t>esetén</a:t>
            </a:r>
          </a:p>
          <a:p>
            <a:pPr algn="ctr"/>
            <a:r>
              <a:rPr lang="hu-HU" dirty="0"/>
              <a:t>Havibér 260.000.-Ft</a:t>
            </a:r>
          </a:p>
          <a:p>
            <a:pPr algn="ctr"/>
            <a:r>
              <a:rPr lang="hu-HU" dirty="0"/>
              <a:t>Hetibér 59 780.-Ft</a:t>
            </a:r>
          </a:p>
          <a:p>
            <a:pPr algn="ctr"/>
            <a:r>
              <a:rPr lang="hu-HU" dirty="0"/>
              <a:t>Napibér 11 960.-Ft</a:t>
            </a:r>
          </a:p>
          <a:p>
            <a:pPr algn="ctr"/>
            <a:r>
              <a:rPr lang="hu-HU" dirty="0"/>
              <a:t>Órabér 1495.-Ft</a:t>
            </a:r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48854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Egyszerűsített foglalkoztatás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Minimálbér 2022. január 1-től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85%</a:t>
            </a:r>
          </a:p>
          <a:p>
            <a:pPr algn="ctr"/>
            <a:r>
              <a:rPr lang="hu-HU" dirty="0"/>
              <a:t>Napibér 7820.-Ft</a:t>
            </a:r>
          </a:p>
          <a:p>
            <a:pPr algn="ctr"/>
            <a:r>
              <a:rPr lang="hu-HU" dirty="0"/>
              <a:t>Órabér 978 .</a:t>
            </a:r>
            <a:r>
              <a:rPr lang="hu-HU" dirty="0" err="1"/>
              <a:t>-Ft</a:t>
            </a:r>
            <a:endParaRPr lang="hu-HU" dirty="0"/>
          </a:p>
          <a:p>
            <a:pPr marL="0" indent="0" algn="ctr">
              <a:buNone/>
            </a:pPr>
            <a:r>
              <a:rPr lang="hu-HU" dirty="0"/>
              <a:t> </a:t>
            </a:r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81552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Egyszerűsített foglalkoztatás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Garantált bárminimum 2022. január 1-től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b="1" dirty="0" smtClean="0"/>
              <a:t>87%</a:t>
            </a:r>
          </a:p>
          <a:p>
            <a:pPr algn="ctr"/>
            <a:r>
              <a:rPr lang="hu-HU" dirty="0"/>
              <a:t>Napibér 10 405.-Ft</a:t>
            </a:r>
          </a:p>
          <a:p>
            <a:pPr algn="ctr"/>
            <a:r>
              <a:rPr lang="hu-HU" dirty="0"/>
              <a:t>Órabér 1301.-Ft</a:t>
            </a:r>
          </a:p>
          <a:p>
            <a:pPr marL="0" indent="0" algn="ctr">
              <a:buNone/>
            </a:pPr>
            <a:r>
              <a:rPr lang="hu-HU" dirty="0"/>
              <a:t/>
            </a:r>
            <a:br>
              <a:rPr lang="hu-HU" dirty="0"/>
            </a:br>
            <a:r>
              <a:rPr lang="hu-HU" b="1" dirty="0"/>
              <a:t> </a:t>
            </a:r>
            <a:endParaRPr lang="hu-HU" dirty="0"/>
          </a:p>
          <a:p>
            <a:pPr algn="ctr"/>
            <a:endParaRPr lang="hu-HU" dirty="0" smtClean="0"/>
          </a:p>
          <a:p>
            <a:pPr algn="ctr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7082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Kinek melyik jár?</a:t>
            </a:r>
            <a:b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Minimálbér, vagy garantált bérminimum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algn="just">
              <a:buNone/>
            </a:pP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KÚRIA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álláspontja - Kettős 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feltétel!</a:t>
            </a:r>
            <a:endParaRPr lang="hu-HU" b="1" dirty="0" smtClean="0"/>
          </a:p>
          <a:p>
            <a:pPr lvl="1" algn="just"/>
            <a:r>
              <a:rPr lang="hu-HU" b="1" dirty="0" smtClean="0"/>
              <a:t>Egyrészt</a:t>
            </a:r>
            <a:r>
              <a:rPr lang="hu-HU" dirty="0" smtClean="0"/>
              <a:t>, hogy a munkakörre </a:t>
            </a:r>
            <a:r>
              <a:rPr lang="hu-HU" b="1" dirty="0" smtClean="0"/>
              <a:t>legyen előírt</a:t>
            </a:r>
            <a:r>
              <a:rPr lang="hu-HU" dirty="0" smtClean="0"/>
              <a:t> vagy </a:t>
            </a:r>
            <a:r>
              <a:rPr lang="hu-HU" b="1" dirty="0" smtClean="0"/>
              <a:t>elvárt</a:t>
            </a:r>
            <a:r>
              <a:rPr lang="hu-HU" dirty="0" smtClean="0"/>
              <a:t> középfokú iskolai végzettség vagy szakképzettség, </a:t>
            </a:r>
          </a:p>
          <a:p>
            <a:pPr lvl="1" algn="just"/>
            <a:endParaRPr lang="hu-HU" b="1" dirty="0" smtClean="0"/>
          </a:p>
          <a:p>
            <a:pPr lvl="1" algn="just"/>
            <a:r>
              <a:rPr lang="hu-HU" b="1" dirty="0"/>
              <a:t>M</a:t>
            </a:r>
            <a:r>
              <a:rPr lang="hu-HU" b="1" dirty="0" smtClean="0"/>
              <a:t>ásrészt</a:t>
            </a:r>
            <a:r>
              <a:rPr lang="hu-HU" dirty="0" smtClean="0"/>
              <a:t> pedig, hogy az e munkakört ellátó munkavállaló </a:t>
            </a:r>
            <a:r>
              <a:rPr lang="hu-HU" b="1" dirty="0" smtClean="0"/>
              <a:t>rendelkezzen</a:t>
            </a:r>
            <a:r>
              <a:rPr lang="hu-HU" dirty="0" smtClean="0"/>
              <a:t> is az általa ellátott munkakörre előírt vagy elvárt középfokú iskolai végzettséggel vagy szakképzettséggel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93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u-HU" sz="4000" b="1" dirty="0">
                <a:latin typeface="Arial" panose="020B0604020202020204" pitchFamily="34" charset="0"/>
                <a:cs typeface="Arial" panose="020B0604020202020204" pitchFamily="34" charset="0"/>
              </a:rPr>
              <a:t>A munkaszerződés </a:t>
            </a: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módosítása</a:t>
            </a:r>
            <a:b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Új alapbér megállapítása</a:t>
            </a:r>
            <a:endParaRPr lang="hu-H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hu-HU" dirty="0"/>
              <a:t>A szülési-, fizetés nélküli szabadságról </a:t>
            </a:r>
            <a:r>
              <a:rPr lang="hu-HU" b="1" dirty="0">
                <a:solidFill>
                  <a:srgbClr val="CC0000"/>
                </a:solidFill>
              </a:rPr>
              <a:t>visszatérő </a:t>
            </a:r>
            <a:r>
              <a:rPr lang="hu-HU" dirty="0"/>
              <a:t>munkavállaló alapbérét </a:t>
            </a:r>
            <a:r>
              <a:rPr lang="hu-HU" b="1" dirty="0"/>
              <a:t>kötelező módosítani</a:t>
            </a:r>
            <a:endParaRPr lang="hu-HU" dirty="0"/>
          </a:p>
          <a:p>
            <a:pPr algn="just">
              <a:lnSpc>
                <a:spcPct val="90000"/>
              </a:lnSpc>
              <a:buFontTx/>
              <a:buNone/>
            </a:pPr>
            <a:endParaRPr lang="hu-HU" dirty="0"/>
          </a:p>
          <a:p>
            <a:pPr algn="just">
              <a:lnSpc>
                <a:spcPct val="90000"/>
              </a:lnSpc>
              <a:buFontTx/>
              <a:buNone/>
            </a:pPr>
            <a:r>
              <a:rPr lang="hu-HU" b="1" dirty="0">
                <a:solidFill>
                  <a:srgbClr val="CC0000"/>
                </a:solidFill>
              </a:rPr>
              <a:t>Mit veszek figyelembe?</a:t>
            </a:r>
          </a:p>
          <a:p>
            <a:pPr algn="just">
              <a:lnSpc>
                <a:spcPct val="90000"/>
              </a:lnSpc>
            </a:pPr>
            <a:r>
              <a:rPr lang="hu-HU" b="1" dirty="0"/>
              <a:t>azonos munkakörű munkavállalók,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hu-HU" dirty="0"/>
              <a:t>hiányában </a:t>
            </a:r>
          </a:p>
          <a:p>
            <a:pPr algn="just">
              <a:lnSpc>
                <a:spcPct val="90000"/>
              </a:lnSpc>
            </a:pPr>
            <a:r>
              <a:rPr lang="hu-HU" dirty="0" smtClean="0"/>
              <a:t>A </a:t>
            </a:r>
            <a:r>
              <a:rPr lang="hu-HU" b="1" dirty="0"/>
              <a:t>ténylegesen megvalósult átlagos </a:t>
            </a:r>
            <a:r>
              <a:rPr lang="hu-HU" dirty="0"/>
              <a:t>éves </a:t>
            </a:r>
            <a:r>
              <a:rPr lang="hu-HU" dirty="0" smtClean="0"/>
              <a:t>béremelést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hu-HU" dirty="0" smtClean="0"/>
              <a:t>hiányában</a:t>
            </a:r>
          </a:p>
          <a:p>
            <a:pPr algn="just"/>
            <a:r>
              <a:rPr lang="hu-HU" dirty="0"/>
              <a:t>K</a:t>
            </a:r>
            <a:r>
              <a:rPr lang="hu-HU" dirty="0" smtClean="0"/>
              <a:t>ormányrendelet</a:t>
            </a: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45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/>
            </a:r>
            <a:br>
              <a:rPr lang="hu-HU" dirty="0"/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Hatóság</a:t>
            </a:r>
            <a:r>
              <a:rPr lang="hu-HU" dirty="0" smtClean="0"/>
              <a:t> -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Munkaidő</a:t>
            </a: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, pihenőidő, rendkívüli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munkavégzés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/>
              <a:t>jogsértések </a:t>
            </a:r>
            <a:r>
              <a:rPr lang="hu-HU" b="1" dirty="0"/>
              <a:t>8 432 főt </a:t>
            </a:r>
            <a:r>
              <a:rPr lang="hu-HU" dirty="0"/>
              <a:t>érintettek 2021. szeptember 30-ig, </a:t>
            </a:r>
            <a:endParaRPr lang="hu-HU" dirty="0" smtClean="0"/>
          </a:p>
          <a:p>
            <a:r>
              <a:rPr lang="hu-HU" b="1" dirty="0" smtClean="0"/>
              <a:t>Leggyakoribb - </a:t>
            </a:r>
            <a:r>
              <a:rPr lang="hu-HU" dirty="0" smtClean="0"/>
              <a:t>a </a:t>
            </a:r>
            <a:r>
              <a:rPr lang="hu-HU" b="1" dirty="0"/>
              <a:t>munkaidő-beosztás hiánya</a:t>
            </a:r>
            <a:r>
              <a:rPr lang="hu-HU" dirty="0" smtClean="0"/>
              <a:t>,</a:t>
            </a:r>
          </a:p>
          <a:p>
            <a:pPr lvl="1"/>
            <a:r>
              <a:rPr lang="hu-HU" dirty="0" smtClean="0"/>
              <a:t>Leplezi a rendkívüli munkavégzést! </a:t>
            </a:r>
            <a:endParaRPr lang="hu-HU" dirty="0"/>
          </a:p>
          <a:p>
            <a:r>
              <a:rPr lang="hu-HU" b="1" dirty="0"/>
              <a:t>M</a:t>
            </a:r>
            <a:r>
              <a:rPr lang="hu-HU" b="1" dirty="0" smtClean="0"/>
              <a:t>unkaidő-nyilvántartás </a:t>
            </a:r>
            <a:r>
              <a:rPr lang="hu-HU" b="1" dirty="0"/>
              <a:t>hiányáva</a:t>
            </a:r>
            <a:r>
              <a:rPr lang="hu-HU" dirty="0"/>
              <a:t>l, vagy adatainak </a:t>
            </a:r>
            <a:r>
              <a:rPr lang="hu-HU" b="1" dirty="0"/>
              <a:t>valótlan rögzítésével </a:t>
            </a:r>
            <a:r>
              <a:rPr lang="hu-HU" dirty="0" smtClean="0"/>
              <a:t>kapcsolatos szabálytalanságok </a:t>
            </a:r>
            <a:r>
              <a:rPr lang="hu-HU" b="1" dirty="0" smtClean="0"/>
              <a:t>9 </a:t>
            </a:r>
            <a:r>
              <a:rPr lang="hu-HU" b="1" dirty="0"/>
              <a:t>335 </a:t>
            </a:r>
            <a:r>
              <a:rPr lang="hu-HU" b="1" dirty="0" smtClean="0"/>
              <a:t>fő</a:t>
            </a:r>
            <a:r>
              <a:rPr lang="hu-HU" dirty="0" smtClean="0"/>
              <a:t>t érintettek!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7562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Miről beszélek?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Milyen a jogkövető magatartás?</a:t>
            </a:r>
            <a:r>
              <a:rPr lang="hu-HU" dirty="0" smtClean="0"/>
              <a:t> 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r>
              <a:rPr lang="hu-HU" dirty="0"/>
              <a:t>II. </a:t>
            </a:r>
            <a:r>
              <a:rPr lang="hu-HU" dirty="0" smtClean="0"/>
              <a:t>Védett csoportba tartozók – elsősorban: kismamák és kisgyermekes anyukák, megváltozott munkaképességűek; részmunkaidős foglalkoztatás</a:t>
            </a:r>
            <a:endParaRPr lang="hu-HU" dirty="0"/>
          </a:p>
          <a:p>
            <a:pPr marL="0" indent="0">
              <a:buNone/>
            </a:pPr>
            <a:r>
              <a:rPr lang="hu-HU" dirty="0"/>
              <a:t> </a:t>
            </a:r>
          </a:p>
          <a:p>
            <a:pPr lvl="0"/>
            <a:r>
              <a:rPr lang="hu-HU" dirty="0" smtClean="0"/>
              <a:t>Kérdések</a:t>
            </a:r>
            <a:r>
              <a:rPr lang="hu-HU" dirty="0"/>
              <a:t>, konzultáció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63143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Hogyan szabályos?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legfontosabbak!</a:t>
            </a:r>
            <a:endParaRPr lang="hu-H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439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unkaidő </a:t>
            </a: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alapvető 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szabályai!</a:t>
            </a:r>
            <a:endParaRPr lang="hu-H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 smtClean="0"/>
              <a:t>Munkaidő-keret nélkül – havonta (rendes-rendkívüli munkaidő?)</a:t>
            </a:r>
          </a:p>
          <a:p>
            <a:pPr lvl="0"/>
            <a:r>
              <a:rPr lang="hu-HU" dirty="0" smtClean="0"/>
              <a:t>Befejezett </a:t>
            </a:r>
            <a:r>
              <a:rPr lang="hu-HU" dirty="0"/>
              <a:t>munkaidő-kereten felüli munkaidő megállapítása (rendkívüli munkaidő)!</a:t>
            </a:r>
            <a:endParaRPr lang="hu-HU" sz="2400" dirty="0"/>
          </a:p>
          <a:p>
            <a:pPr lvl="1"/>
            <a:r>
              <a:rPr lang="hu-HU" dirty="0"/>
              <a:t>Éves szinten (szükség esetén megállapodás)</a:t>
            </a:r>
            <a:endParaRPr lang="hu-HU" sz="2000" dirty="0"/>
          </a:p>
          <a:p>
            <a:pPr lvl="1"/>
            <a:r>
              <a:rPr lang="hu-HU" dirty="0"/>
              <a:t>Arányosítási szabályra figyelni!</a:t>
            </a:r>
            <a:endParaRPr lang="hu-HU" sz="2000" dirty="0"/>
          </a:p>
          <a:p>
            <a:pPr lvl="0"/>
            <a:r>
              <a:rPr lang="hu-HU" dirty="0"/>
              <a:t>Munkaidő-keret esetén – heti átlag munkaidő (felső korlát 48 óra!)</a:t>
            </a:r>
            <a:endParaRPr lang="hu-HU" sz="2400" dirty="0"/>
          </a:p>
          <a:p>
            <a:pPr lvl="0"/>
            <a:r>
              <a:rPr lang="hu-HU" dirty="0"/>
              <a:t>Keret hiányában hetente Max.: 48 óra (rendkívüli munkaidővel együtt!)</a:t>
            </a:r>
            <a:endParaRPr lang="hu-HU" sz="2400" dirty="0"/>
          </a:p>
          <a:p>
            <a:pPr lvl="0"/>
            <a:r>
              <a:rPr lang="hu-HU" dirty="0"/>
              <a:t>4 óránál rövidebb; 12 órát meghaladó napi munkaidő?</a:t>
            </a:r>
            <a:r>
              <a:rPr lang="hu-HU" u="sng" dirty="0"/>
              <a:t>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532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ihenőidő </a:t>
            </a: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alapvető </a:t>
            </a:r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szabályai!</a:t>
            </a:r>
            <a:endParaRPr lang="hu-H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u-HU" dirty="0"/>
              <a:t>Heti két nap, vagy egybefüggő 48 óra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Munkaidő-keret </a:t>
            </a:r>
            <a:r>
              <a:rPr lang="hu-HU" dirty="0"/>
              <a:t>esetén – átlag heti 2 nap; vagy átlag heti 48 óra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Keret </a:t>
            </a:r>
            <a:r>
              <a:rPr lang="hu-HU" dirty="0"/>
              <a:t>hiányában minden héten 2 nap, vagy pótlékolt bér jár!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6 </a:t>
            </a:r>
            <a:r>
              <a:rPr lang="hu-HU" dirty="0"/>
              <a:t>nap után egy pihenőnap</a:t>
            </a:r>
            <a:r>
              <a:rPr lang="hu-HU" dirty="0" smtClean="0"/>
              <a:t>! </a:t>
            </a:r>
            <a:r>
              <a:rPr lang="hu-HU" b="1" dirty="0" smtClean="0"/>
              <a:t>Kivételek</a:t>
            </a:r>
            <a:r>
              <a:rPr lang="hu-HU" dirty="0" smtClean="0"/>
              <a:t> – megszakítás nélküli, több műszakos, idényjellegű   = havonta egy, vasárnapra </a:t>
            </a:r>
          </a:p>
          <a:p>
            <a:pPr lvl="0"/>
            <a:endParaRPr lang="hu-HU" dirty="0" smtClean="0"/>
          </a:p>
          <a:p>
            <a:pPr lvl="0"/>
            <a:r>
              <a:rPr lang="hu-HU" dirty="0" smtClean="0"/>
              <a:t>Amennyiben </a:t>
            </a:r>
            <a:r>
              <a:rPr lang="hu-HU" dirty="0"/>
              <a:t>nem biztosított pihenőnapi rendkívüli munkavégzés szabályai szerinti kifizetés</a:t>
            </a:r>
            <a:r>
              <a:rPr lang="hu-HU" dirty="0" smtClean="0"/>
              <a:t>!</a:t>
            </a:r>
          </a:p>
          <a:p>
            <a:endParaRPr lang="hu-HU" dirty="0" smtClean="0"/>
          </a:p>
          <a:p>
            <a:r>
              <a:rPr lang="hu-HU" dirty="0" smtClean="0"/>
              <a:t>Munkaközi szünet, napi pihenőidő egybefüggő 11 óra</a:t>
            </a:r>
          </a:p>
          <a:p>
            <a:endParaRPr lang="hu-HU" dirty="0" smtClean="0"/>
          </a:p>
          <a:p>
            <a:r>
              <a:rPr lang="hu-HU" dirty="0" smtClean="0"/>
              <a:t>Fizetett szabadság tárgyévi kiadása</a:t>
            </a:r>
          </a:p>
          <a:p>
            <a:pPr>
              <a:buFont typeface="Wingdings" panose="05000000000000000000" pitchFamily="2" charset="2"/>
              <a:buChar char="ü"/>
            </a:pPr>
            <a:endParaRPr lang="hu-HU" dirty="0" smtClean="0"/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2618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Munkaidő-beosztás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u-HU" dirty="0"/>
              <a:t>L</a:t>
            </a:r>
            <a:r>
              <a:rPr lang="hu-HU" dirty="0" smtClean="0">
                <a:effectLst/>
              </a:rPr>
              <a:t>egalább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egy hétre</a:t>
            </a:r>
            <a:r>
              <a:rPr lang="hu-HU" dirty="0" smtClean="0">
                <a:effectLst/>
              </a:rPr>
              <a:t>, a beosztás szerinti napi munkaidő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kezdetét megelőzően legalább </a:t>
            </a: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168 órával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korábban írásban!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dirty="0" smtClean="0">
                <a:effectLst/>
              </a:rPr>
              <a:t> Közlés hiányában az utolsó munkaidő-beosztás az irányadó! Mielőtt erre hivatkozik </a:t>
            </a:r>
            <a:r>
              <a:rPr lang="hu-HU" b="1" dirty="0" smtClean="0">
                <a:effectLst/>
              </a:rPr>
              <a:t>gondolja végig</a:t>
            </a:r>
            <a:r>
              <a:rPr lang="hu-HU" dirty="0" smtClean="0">
                <a:effectLst/>
              </a:rPr>
              <a:t>!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dirty="0" smtClean="0"/>
              <a:t>Módosítható! 96 órával előbb; munkavállaló írásbeli kérésére is!</a:t>
            </a:r>
            <a:endParaRPr lang="hu-HU" dirty="0" smtClean="0">
              <a:effectLst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u-HU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dirty="0" smtClean="0">
                <a:effectLst/>
              </a:rPr>
              <a:t>Gyakori a hiánya! Nem tartják fontosnak! Jelenléti ívvel </a:t>
            </a:r>
            <a:r>
              <a:rPr lang="hu-HU" b="1" dirty="0" smtClean="0">
                <a:effectLst/>
              </a:rPr>
              <a:t>összevetve előnytelen is lehet!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u-HU" dirty="0" smtClean="0"/>
              <a:t>Ki osztja be?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u-HU" dirty="0" smtClean="0">
                <a:effectLst/>
              </a:rPr>
              <a:t>Munkáltató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hu-HU" dirty="0"/>
              <a:t>M</a:t>
            </a:r>
            <a:r>
              <a:rPr lang="hu-HU" dirty="0" smtClean="0"/>
              <a:t>unkavállalók</a:t>
            </a:r>
            <a:endParaRPr lang="hu-HU" dirty="0" smtClean="0">
              <a:effectLst/>
            </a:endParaRPr>
          </a:p>
          <a:p>
            <a:pPr algn="just"/>
            <a:endParaRPr lang="hu-H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04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Tanulók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1805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zakirányú </a:t>
            </a: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oktatás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időtartama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napi </a:t>
            </a:r>
            <a:r>
              <a:rPr lang="hu-HU" b="1" dirty="0" smtClean="0"/>
              <a:t>8 óránál </a:t>
            </a:r>
            <a:r>
              <a:rPr lang="hu-HU" dirty="0" smtClean="0"/>
              <a:t>nem több!</a:t>
            </a:r>
          </a:p>
          <a:p>
            <a:r>
              <a:rPr lang="hu-HU" dirty="0" smtClean="0"/>
              <a:t>fiatal munkavállaló - </a:t>
            </a:r>
            <a:r>
              <a:rPr lang="hu-HU" b="1" dirty="0" smtClean="0"/>
              <a:t>7 óránál </a:t>
            </a:r>
            <a:r>
              <a:rPr lang="hu-HU" dirty="0" smtClean="0"/>
              <a:t>nem több </a:t>
            </a:r>
          </a:p>
          <a:p>
            <a:r>
              <a:rPr lang="hu-HU" dirty="0" smtClean="0"/>
              <a:t>a </a:t>
            </a:r>
            <a:r>
              <a:rPr lang="hu-HU" dirty="0"/>
              <a:t>napi szakirányú oktatási időt meghaladó szakirányú </a:t>
            </a:r>
            <a:r>
              <a:rPr lang="hu-HU" dirty="0" smtClean="0"/>
              <a:t>oktatás nem lehetséges!</a:t>
            </a:r>
            <a:endParaRPr lang="hu-HU" dirty="0"/>
          </a:p>
          <a:p>
            <a:r>
              <a:rPr lang="hu-HU" dirty="0" smtClean="0"/>
              <a:t>Mikor? 06.00 – 22.00 óra között </a:t>
            </a:r>
            <a:endParaRPr lang="hu-HU" dirty="0"/>
          </a:p>
          <a:p>
            <a:r>
              <a:rPr lang="hu-HU" u="sng" dirty="0" smtClean="0"/>
              <a:t>Napi pihenőidő </a:t>
            </a:r>
            <a:r>
              <a:rPr lang="hu-HU" dirty="0" smtClean="0"/>
              <a:t>- Befejezése </a:t>
            </a:r>
            <a:r>
              <a:rPr lang="hu-HU" dirty="0"/>
              <a:t>és a következő napi szakirányú oktatás vagy közismereti oktatás megkezdése között legalább </a:t>
            </a:r>
            <a:r>
              <a:rPr lang="hu-HU" b="1" dirty="0">
                <a:solidFill>
                  <a:srgbClr val="FF0000"/>
                </a:solidFill>
              </a:rPr>
              <a:t>tizenhat óra </a:t>
            </a:r>
            <a:r>
              <a:rPr lang="hu-HU" dirty="0"/>
              <a:t>folyamatos pihenőidőt kell biztosítani.</a:t>
            </a:r>
          </a:p>
          <a:p>
            <a:r>
              <a:rPr lang="hu-HU" u="sng" dirty="0" smtClean="0"/>
              <a:t>Szünetek:</a:t>
            </a:r>
            <a:endParaRPr lang="hu-HU" u="sng" dirty="0"/>
          </a:p>
          <a:p>
            <a:pPr lvl="1"/>
            <a:r>
              <a:rPr lang="hu-HU" dirty="0" smtClean="0"/>
              <a:t>a </a:t>
            </a:r>
            <a:r>
              <a:rPr lang="hu-HU" dirty="0"/>
              <a:t>négy és fél órát </a:t>
            </a:r>
            <a:r>
              <a:rPr lang="hu-HU" dirty="0" smtClean="0"/>
              <a:t>meghaladja - </a:t>
            </a:r>
            <a:r>
              <a:rPr lang="hu-HU" dirty="0"/>
              <a:t>legalább </a:t>
            </a:r>
            <a:r>
              <a:rPr lang="hu-HU" dirty="0" smtClean="0"/>
              <a:t>30 </a:t>
            </a:r>
            <a:r>
              <a:rPr lang="hu-HU" dirty="0"/>
              <a:t>perc,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hat órát meghaladja, legalább </a:t>
            </a:r>
            <a:r>
              <a:rPr lang="hu-HU" dirty="0" smtClean="0"/>
              <a:t>45 </a:t>
            </a:r>
            <a:r>
              <a:rPr lang="hu-HU" dirty="0"/>
              <a:t>perc</a:t>
            </a:r>
          </a:p>
          <a:p>
            <a:pPr lvl="1"/>
            <a:r>
              <a:rPr lang="hu-HU" dirty="0"/>
              <a:t>megszakítás nélküli </a:t>
            </a:r>
            <a:r>
              <a:rPr lang="hu-HU" dirty="0" smtClean="0"/>
              <a:t>szünet, </a:t>
            </a:r>
            <a:r>
              <a:rPr lang="hu-HU" b="1" dirty="0" smtClean="0"/>
              <a:t>oktatási </a:t>
            </a:r>
            <a:r>
              <a:rPr lang="hu-HU" b="1" dirty="0"/>
              <a:t>időn </a:t>
            </a:r>
            <a:r>
              <a:rPr lang="hu-HU" b="1" dirty="0" smtClean="0"/>
              <a:t>belül </a:t>
            </a:r>
            <a:r>
              <a:rPr lang="hu-HU" dirty="0" smtClean="0"/>
              <a:t>– tehát, az oktatási idő része!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5798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Munkaidő - Tanulók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hu-HU" dirty="0" smtClean="0">
              <a:effectLst/>
            </a:endParaRPr>
          </a:p>
          <a:p>
            <a:pPr algn="just"/>
            <a:r>
              <a:rPr lang="hu-HU" dirty="0" smtClean="0">
                <a:effectLst/>
              </a:rPr>
              <a:t>A tanuló számára </a:t>
            </a:r>
            <a:r>
              <a:rPr lang="hu-HU" b="1" dirty="0" smtClean="0">
                <a:effectLst/>
              </a:rPr>
              <a:t>legfeljebb kéthetes munkaidőkeretet</a:t>
            </a:r>
            <a:r>
              <a:rPr lang="hu-HU" dirty="0" smtClean="0">
                <a:effectLst/>
              </a:rPr>
              <a:t> lehet elrendelni – eltér az Mt. általános </a:t>
            </a:r>
            <a:r>
              <a:rPr lang="hu-HU" dirty="0" smtClean="0">
                <a:effectLst/>
              </a:rPr>
              <a:t>rendelkezésétől!</a:t>
            </a:r>
            <a:endParaRPr lang="hu-HU" dirty="0" smtClean="0">
              <a:effectLst/>
            </a:endParaRPr>
          </a:p>
          <a:p>
            <a:pPr algn="just"/>
            <a:endParaRPr lang="hu-HU" dirty="0" smtClean="0">
              <a:effectLst/>
            </a:endParaRPr>
          </a:p>
          <a:p>
            <a:pPr algn="just"/>
            <a:r>
              <a:rPr lang="hu-HU" dirty="0" smtClean="0">
                <a:effectLst/>
              </a:rPr>
              <a:t>A tanuló számára </a:t>
            </a:r>
            <a:r>
              <a:rPr lang="hu-HU" b="1" dirty="0" smtClean="0">
                <a:effectLst/>
              </a:rPr>
              <a:t>rendkívüli munkaidő nem rendelhető el</a:t>
            </a:r>
            <a:r>
              <a:rPr lang="hu-HU" dirty="0"/>
              <a:t>!</a:t>
            </a:r>
            <a:endParaRPr lang="hu-HU" dirty="0" smtClean="0">
              <a:effectLst/>
            </a:endParaRP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757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Mt. 114. § alapján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fiatal </a:t>
            </a:r>
            <a:r>
              <a:rPr lang="hu-HU" dirty="0" smtClean="0"/>
              <a:t>munkavállaló (18. életév alatt) </a:t>
            </a:r>
            <a:r>
              <a:rPr lang="hu-HU" dirty="0"/>
              <a:t>számára </a:t>
            </a:r>
            <a:endParaRPr lang="hu-HU" dirty="0" smtClean="0"/>
          </a:p>
          <a:p>
            <a:r>
              <a:rPr lang="hu-HU" dirty="0" smtClean="0"/>
              <a:t>éjszakai munka, rendkívüli </a:t>
            </a:r>
            <a:r>
              <a:rPr lang="hu-HU" dirty="0"/>
              <a:t>munkaidő nem rendelhető </a:t>
            </a:r>
            <a:r>
              <a:rPr lang="hu-HU" dirty="0" smtClean="0"/>
              <a:t>el</a:t>
            </a:r>
            <a:endParaRPr lang="hu-HU" dirty="0"/>
          </a:p>
          <a:p>
            <a:r>
              <a:rPr lang="hu-HU" dirty="0" smtClean="0"/>
              <a:t>napi </a:t>
            </a:r>
            <a:r>
              <a:rPr lang="hu-HU" dirty="0"/>
              <a:t>munkaideje legfeljebb nyolc óra lehet és a több munkaviszony keretében történő munkavégzés munkaidejét össze kell </a:t>
            </a:r>
            <a:r>
              <a:rPr lang="hu-HU" dirty="0" smtClean="0"/>
              <a:t>számítani</a:t>
            </a:r>
            <a:endParaRPr lang="hu-HU" dirty="0"/>
          </a:p>
          <a:p>
            <a:r>
              <a:rPr lang="hu-HU" dirty="0" smtClean="0"/>
              <a:t>legfeljebb </a:t>
            </a:r>
            <a:r>
              <a:rPr lang="hu-HU" dirty="0"/>
              <a:t>egy heti munkaidőkeretet lehet elrendelni,</a:t>
            </a:r>
          </a:p>
          <a:p>
            <a:r>
              <a:rPr lang="hu-HU" dirty="0" smtClean="0"/>
              <a:t>négy </a:t>
            </a:r>
            <a:r>
              <a:rPr lang="hu-HU" dirty="0"/>
              <a:t>és fél órát meghaladó beosztás szerinti napi munkaidő esetén, legalább harminc perc, hat órát meghaladó beosztás szerinti napi munkaidő esetén, legalább negyvenöt perc munkaközi szünetet,</a:t>
            </a:r>
          </a:p>
          <a:p>
            <a:r>
              <a:rPr lang="hu-HU" dirty="0" smtClean="0"/>
              <a:t>legalább </a:t>
            </a:r>
            <a:r>
              <a:rPr lang="hu-HU" dirty="0"/>
              <a:t>tizenkét óra tartamú napi pihenőidőt kell biztosítani.</a:t>
            </a:r>
          </a:p>
          <a:p>
            <a:r>
              <a:rPr lang="hu-HU" dirty="0" smtClean="0"/>
              <a:t>a </a:t>
            </a:r>
            <a:r>
              <a:rPr lang="hu-HU" dirty="0"/>
              <a:t>heti pihenőnap és a heti pihenőidő egyenlőtlenül nem osztható </a:t>
            </a:r>
            <a:r>
              <a:rPr lang="hu-HU" dirty="0" smtClean="0"/>
              <a:t>be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02557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/>
            </a:r>
            <a:br>
              <a:rPr lang="hu-HU" dirty="0"/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Hatóság</a:t>
            </a:r>
            <a:r>
              <a:rPr lang="hu-HU" dirty="0" smtClean="0"/>
              <a:t> - 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Munkabér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b="1" dirty="0"/>
              <a:t>munkabérrel kapcsolatos jogsértésekkel </a:t>
            </a:r>
            <a:r>
              <a:rPr lang="hu-HU" dirty="0"/>
              <a:t>érintett munkavállalói létszám </a:t>
            </a:r>
            <a:r>
              <a:rPr lang="hu-HU" b="1" dirty="0"/>
              <a:t>(3 907) csökkent </a:t>
            </a:r>
            <a:r>
              <a:rPr lang="hu-HU" dirty="0"/>
              <a:t>2020. első háromnegyed évhez (4 375 fő) </a:t>
            </a:r>
            <a:r>
              <a:rPr lang="hu-HU" dirty="0" smtClean="0"/>
              <a:t>képest!</a:t>
            </a:r>
            <a:endParaRPr lang="hu-HU" dirty="0"/>
          </a:p>
          <a:p>
            <a:pPr marL="0" indent="0">
              <a:buNone/>
            </a:pPr>
            <a:r>
              <a:rPr lang="hu-HU" u="sng" dirty="0" smtClean="0"/>
              <a:t>Jellemzően:  </a:t>
            </a:r>
          </a:p>
          <a:p>
            <a:r>
              <a:rPr lang="hu-HU" b="1" dirty="0" smtClean="0"/>
              <a:t>a </a:t>
            </a:r>
            <a:r>
              <a:rPr lang="hu-HU" b="1" dirty="0"/>
              <a:t>munkabér határidőben történő megfizetésének </a:t>
            </a:r>
            <a:r>
              <a:rPr lang="hu-HU" b="1" dirty="0" smtClean="0"/>
              <a:t>elmaradása</a:t>
            </a:r>
          </a:p>
          <a:p>
            <a:r>
              <a:rPr lang="hu-HU" dirty="0" smtClean="0"/>
              <a:t>a </a:t>
            </a:r>
            <a:r>
              <a:rPr lang="hu-HU" b="1" dirty="0"/>
              <a:t>bérjegyzékkel</a:t>
            </a:r>
            <a:r>
              <a:rPr lang="hu-HU" dirty="0"/>
              <a:t> kapcsolatos előírások be nem </a:t>
            </a:r>
            <a:r>
              <a:rPr lang="hu-HU" dirty="0" smtClean="0"/>
              <a:t>tartása</a:t>
            </a:r>
          </a:p>
          <a:p>
            <a:r>
              <a:rPr lang="hu-HU" dirty="0" smtClean="0"/>
              <a:t>a </a:t>
            </a:r>
            <a:r>
              <a:rPr lang="hu-HU" b="1" dirty="0"/>
              <a:t>pótlékokra vonatkozó szabályok </a:t>
            </a:r>
            <a:r>
              <a:rPr lang="hu-HU" b="1" dirty="0" smtClean="0"/>
              <a:t>megszegése</a:t>
            </a: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6804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Munkabér számfejtése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Pótlékra vonatkozó szabályok megsértése a második leggyakoribb szabálytalanság!</a:t>
            </a:r>
            <a:endParaRPr lang="hu-HU" dirty="0"/>
          </a:p>
          <a:p>
            <a:pPr lvl="1"/>
            <a:r>
              <a:rPr lang="hu-HU" dirty="0" smtClean="0"/>
              <a:t>Miért </a:t>
            </a:r>
            <a:r>
              <a:rPr lang="hu-HU" dirty="0"/>
              <a:t>a pótlékok?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Kevés </a:t>
            </a:r>
            <a:r>
              <a:rPr lang="hu-HU" dirty="0"/>
              <a:t>adatból is lehet szabályosan? Hogyan</a:t>
            </a:r>
            <a:r>
              <a:rPr lang="hu-HU" dirty="0" smtClean="0"/>
              <a:t>?</a:t>
            </a:r>
          </a:p>
          <a:p>
            <a:endParaRPr lang="hu-HU" dirty="0" smtClean="0"/>
          </a:p>
          <a:p>
            <a:r>
              <a:rPr lang="hu-HU" dirty="0" smtClean="0"/>
              <a:t>Hol számfejtik a munkabért? Cégen belül, kívül?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923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Milyen </a:t>
            </a:r>
            <a:r>
              <a:rPr lang="hu-HU" sz="4800" b="1" dirty="0">
                <a:latin typeface="Arial" panose="020B0604020202020204" pitchFamily="34" charset="0"/>
                <a:cs typeface="Arial" panose="020B0604020202020204" pitchFamily="34" charset="0"/>
              </a:rPr>
              <a:t>a jogkövető magatartás</a:t>
            </a:r>
            <a: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hu-H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munkaerő megtartásának alapvető követelménye a szabályos foglalkoztatás!</a:t>
            </a:r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410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Milyen információk alapján történik a bérszámfejtés?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dirty="0"/>
              <a:t>Adott havi munkaidő-beosztás; jelenléti ív?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Munkavállalónként </a:t>
            </a:r>
            <a:r>
              <a:rPr lang="hu-HU" dirty="0"/>
              <a:t>elkészített összesítés? 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Telefonon </a:t>
            </a:r>
            <a:r>
              <a:rPr lang="hu-HU" dirty="0"/>
              <a:t>bemondva: „Mindenki dolgozott!” </a:t>
            </a:r>
            <a:endParaRPr lang="hu-HU" dirty="0" smtClean="0"/>
          </a:p>
          <a:p>
            <a:pPr lvl="1"/>
            <a:endParaRPr lang="hu-HU" dirty="0"/>
          </a:p>
          <a:p>
            <a:pPr marL="457200" lvl="1" indent="0" algn="just">
              <a:buNone/>
            </a:pPr>
            <a:r>
              <a:rPr lang="hu-HU" b="1" dirty="0" smtClean="0"/>
              <a:t>Kevés dokumentum, információ – pontatlansághoz vezethet! Munkabért pedig fizetni kell, akkor számolunk alapbérrel?!  </a:t>
            </a:r>
            <a:endParaRPr lang="hu-HU" b="1" dirty="0"/>
          </a:p>
          <a:p>
            <a:pPr algn="just"/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861211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Ez igen fontos lehetőség!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Főleg, ha kevés az adat!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És még egyszerűbb is lehet a bérszámfejtés!</a:t>
            </a:r>
            <a:endParaRPr lang="hu-H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710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Alapbér + bérpótlék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hu-HU" sz="2000" dirty="0"/>
              <a:t>A</a:t>
            </a:r>
            <a:r>
              <a:rPr lang="hu-HU" sz="2000" dirty="0" smtClean="0"/>
              <a:t> </a:t>
            </a:r>
            <a:r>
              <a:rPr lang="hu-HU" sz="2000" dirty="0"/>
              <a:t>bérpótlék </a:t>
            </a:r>
            <a:r>
              <a:rPr lang="hu-HU" sz="2000" b="1" dirty="0"/>
              <a:t>külön megfizetése mellőzhető</a:t>
            </a:r>
            <a:r>
              <a:rPr lang="hu-HU" sz="2000" dirty="0"/>
              <a:t>, ha az </a:t>
            </a:r>
            <a:r>
              <a:rPr lang="hu-HU" sz="2000" b="1" dirty="0"/>
              <a:t>alapbérbe a bérpótlékokat beépítik</a:t>
            </a:r>
            <a:r>
              <a:rPr lang="hu-HU" sz="2000" dirty="0"/>
              <a:t> – </a:t>
            </a:r>
            <a:endParaRPr lang="hu-HU" sz="20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hu-HU" sz="2400" b="1" dirty="0" smtClean="0">
                <a:solidFill>
                  <a:srgbClr val="FF0000"/>
                </a:solidFill>
              </a:rPr>
              <a:t>Vigyázat nem </a:t>
            </a:r>
            <a:r>
              <a:rPr lang="hu-HU" sz="2400" b="1" dirty="0">
                <a:solidFill>
                  <a:srgbClr val="FF0000"/>
                </a:solidFill>
              </a:rPr>
              <a:t>minden pótlékra érvényes</a:t>
            </a:r>
            <a:r>
              <a:rPr lang="hu-HU" sz="2400" b="1" dirty="0" smtClean="0">
                <a:solidFill>
                  <a:srgbClr val="FF0000"/>
                </a:solidFill>
              </a:rPr>
              <a:t>!</a:t>
            </a:r>
          </a:p>
          <a:p>
            <a:pPr marL="0" indent="0">
              <a:lnSpc>
                <a:spcPct val="80000"/>
              </a:lnSpc>
              <a:buNone/>
            </a:pPr>
            <a:endParaRPr lang="hu-H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pótlékokra igen!</a:t>
            </a:r>
          </a:p>
          <a:p>
            <a:pPr lvl="1">
              <a:lnSpc>
                <a:spcPct val="80000"/>
              </a:lnSpc>
            </a:pPr>
            <a:r>
              <a:rPr lang="hu-HU" sz="2000" dirty="0" smtClean="0"/>
              <a:t>Vasárnapi</a:t>
            </a:r>
            <a:r>
              <a:rPr lang="hu-HU" sz="2000" dirty="0"/>
              <a:t>, </a:t>
            </a:r>
            <a:endParaRPr lang="hu-HU" sz="2000" dirty="0" smtClean="0"/>
          </a:p>
          <a:p>
            <a:pPr lvl="1">
              <a:lnSpc>
                <a:spcPct val="80000"/>
              </a:lnSpc>
            </a:pPr>
            <a:r>
              <a:rPr lang="hu-HU" sz="2000" dirty="0"/>
              <a:t>M</a:t>
            </a:r>
            <a:r>
              <a:rPr lang="hu-HU" sz="2000" dirty="0" smtClean="0"/>
              <a:t>unkaszüneti,</a:t>
            </a:r>
          </a:p>
          <a:p>
            <a:pPr lvl="1">
              <a:lnSpc>
                <a:spcPct val="80000"/>
              </a:lnSpc>
            </a:pPr>
            <a:r>
              <a:rPr lang="hu-HU" sz="2000" dirty="0"/>
              <a:t>M</a:t>
            </a:r>
            <a:r>
              <a:rPr lang="hu-HU" sz="2000" dirty="0" smtClean="0"/>
              <a:t>űszak</a:t>
            </a:r>
            <a:r>
              <a:rPr lang="hu-HU" sz="2000" dirty="0"/>
              <a:t>, </a:t>
            </a:r>
            <a:endParaRPr lang="hu-HU" sz="2000" dirty="0" smtClean="0"/>
          </a:p>
          <a:p>
            <a:pPr lvl="1">
              <a:lnSpc>
                <a:spcPct val="80000"/>
              </a:lnSpc>
            </a:pPr>
            <a:r>
              <a:rPr lang="hu-HU" sz="2000" dirty="0"/>
              <a:t>É</a:t>
            </a:r>
            <a:r>
              <a:rPr lang="hu-HU" sz="2000" dirty="0" smtClean="0"/>
              <a:t>jszakai</a:t>
            </a:r>
            <a:endParaRPr lang="hu-HU" sz="2000" dirty="0"/>
          </a:p>
          <a:p>
            <a:pPr marL="0" indent="0">
              <a:lnSpc>
                <a:spcPct val="80000"/>
              </a:lnSpc>
              <a:buNone/>
            </a:pPr>
            <a:r>
              <a:rPr lang="hu-HU" sz="2400" b="1" dirty="0" smtClean="0">
                <a:solidFill>
                  <a:srgbClr val="FF0000"/>
                </a:solidFill>
              </a:rPr>
              <a:t>Tehát,  rendkívüli munka pótléka nem!</a:t>
            </a:r>
            <a:endParaRPr lang="hu-HU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hu-HU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hu-HU" sz="2400" b="1" dirty="0" smtClean="0">
                <a:solidFill>
                  <a:srgbClr val="FF0000"/>
                </a:solidFill>
              </a:rPr>
              <a:t>Kizárólag a felek megállapodása alapján, munkaszerződésben!</a:t>
            </a:r>
            <a:endParaRPr lang="hu-HU" sz="24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hu-HU" sz="2000" dirty="0"/>
          </a:p>
          <a:p>
            <a:pPr marL="0" indent="0">
              <a:lnSpc>
                <a:spcPct val="80000"/>
              </a:lnSpc>
              <a:buNone/>
            </a:pPr>
            <a:endParaRPr lang="hu-HU" sz="2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talány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hu-HU" b="1" dirty="0" smtClean="0"/>
              <a:t>Munkaszerződésben foglalt megállapodás!</a:t>
            </a:r>
            <a:endParaRPr lang="hu-HU" b="1" dirty="0"/>
          </a:p>
          <a:p>
            <a:pPr algn="just">
              <a:lnSpc>
                <a:spcPct val="90000"/>
              </a:lnSpc>
            </a:pPr>
            <a:r>
              <a:rPr lang="hu-HU" dirty="0" smtClean="0"/>
              <a:t>Tételesen elszámolt bérpótlék </a:t>
            </a:r>
            <a:r>
              <a:rPr lang="hu-HU" dirty="0"/>
              <a:t>helyett </a:t>
            </a:r>
            <a:r>
              <a:rPr lang="hu-HU" b="1" dirty="0"/>
              <a:t>átalány </a:t>
            </a:r>
            <a:r>
              <a:rPr lang="hu-HU" dirty="0"/>
              <a:t>is megállapítható</a:t>
            </a:r>
          </a:p>
          <a:p>
            <a:pPr lvl="1" algn="just"/>
            <a:r>
              <a:rPr lang="hu-HU" dirty="0" smtClean="0"/>
              <a:t>A rendkívüli munkavégzésért (beleértve a heti pihenőnapi pótlék is) járó pótlékok csak átalányban!</a:t>
            </a:r>
          </a:p>
          <a:p>
            <a:pPr lvl="1" algn="just"/>
            <a:endParaRPr lang="hu-HU" dirty="0" smtClean="0"/>
          </a:p>
          <a:p>
            <a:pPr lvl="1" algn="just"/>
            <a:r>
              <a:rPr lang="hu-HU" dirty="0" smtClean="0"/>
              <a:t>Átalány minden pótlékra megállapítható! </a:t>
            </a:r>
            <a:endParaRPr lang="hu-HU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endParaRPr lang="hu-HU" b="1" dirty="0">
              <a:solidFill>
                <a:srgbClr val="CC000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hu-HU" b="1" dirty="0"/>
              <a:t>Készenlét</a:t>
            </a:r>
            <a:r>
              <a:rPr lang="hu-HU" dirty="0"/>
              <a:t>, vagy </a:t>
            </a:r>
            <a:r>
              <a:rPr lang="hu-HU" b="1" dirty="0"/>
              <a:t>ügyelet</a:t>
            </a:r>
            <a:r>
              <a:rPr lang="hu-HU" dirty="0"/>
              <a:t> esetén a </a:t>
            </a:r>
            <a:r>
              <a:rPr lang="hu-HU" b="1" dirty="0"/>
              <a:t>munkavégzés díjazását és a bérpótlékot egyaránt magába foglaló havi átalányt </a:t>
            </a:r>
            <a:r>
              <a:rPr lang="hu-HU" dirty="0"/>
              <a:t>állapíthatnak </a:t>
            </a:r>
            <a:r>
              <a:rPr lang="hu-HU" dirty="0" smtClean="0"/>
              <a:t>meg – 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DE! csak </a:t>
            </a:r>
            <a:r>
              <a:rPr lang="hu-HU" dirty="0" smtClean="0"/>
              <a:t>ez esetben!</a:t>
            </a:r>
          </a:p>
          <a:p>
            <a:pPr algn="just">
              <a:lnSpc>
                <a:spcPct val="90000"/>
              </a:lnSpc>
            </a:pPr>
            <a:r>
              <a:rPr lang="hu-H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Mert! Az átalány csak a pótlékot foglalhatja magába!</a:t>
            </a: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90000"/>
              </a:lnSpc>
            </a:pPr>
            <a:endParaRPr lang="hu-H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0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Mt. Nem szabályozza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DE!</a:t>
            </a:r>
            <a:r>
              <a:rPr lang="hu-HU" dirty="0" smtClean="0"/>
              <a:t> a gyakorlat alkalmazza!</a:t>
            </a:r>
          </a:p>
          <a:p>
            <a:endParaRPr lang="hu-HU" b="1" dirty="0" smtClean="0"/>
          </a:p>
          <a:p>
            <a:r>
              <a:rPr lang="hu-HU" b="1" dirty="0" smtClean="0"/>
              <a:t>Jutalom</a:t>
            </a:r>
            <a:r>
              <a:rPr lang="hu-HU" dirty="0" smtClean="0"/>
              <a:t> – munkáltató mérlegelési körébe tartozik; az elvégzett munkát utólag jutalmazza</a:t>
            </a:r>
          </a:p>
          <a:p>
            <a:endParaRPr lang="hu-HU" b="1" dirty="0" smtClean="0"/>
          </a:p>
          <a:p>
            <a:r>
              <a:rPr lang="hu-HU" b="1" dirty="0" smtClean="0"/>
              <a:t>Jutalék </a:t>
            </a:r>
            <a:r>
              <a:rPr lang="hu-HU" dirty="0" smtClean="0"/>
              <a:t>– teljesítménybér egy formája, bevételből részesedés pl.: forgalomnövekedés X %-a; </a:t>
            </a:r>
          </a:p>
          <a:p>
            <a:endParaRPr lang="hu-HU" b="1" dirty="0" smtClean="0"/>
          </a:p>
          <a:p>
            <a:r>
              <a:rPr lang="hu-HU" b="1" dirty="0" smtClean="0"/>
              <a:t>Prémium – csak kiírás alapján!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618587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Jutalom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teljesítménybér egyik fajtája – nem előre kitűzött, de teljesítmény, eredmény alapján járó teljesítménybér</a:t>
            </a:r>
          </a:p>
          <a:p>
            <a:endParaRPr lang="hu-HU" dirty="0" smtClean="0"/>
          </a:p>
          <a:p>
            <a:r>
              <a:rPr lang="hu-HU" dirty="0" smtClean="0"/>
              <a:t>A jutalomról és összegéről a munkáltató utólag mérlegelési körében dönt – éves munka értékelése alapján fizetett jutalom</a:t>
            </a:r>
          </a:p>
          <a:p>
            <a:pPr marL="0" indent="0">
              <a:buNone/>
            </a:pP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564776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Prémium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u-HU" dirty="0" smtClean="0"/>
              <a:t>A teljesítménybér egyik fajtája. A </a:t>
            </a:r>
            <a:r>
              <a:rPr lang="hu-HU" dirty="0"/>
              <a:t>munkáltató által meghatározott </a:t>
            </a:r>
            <a:r>
              <a:rPr lang="hu-HU" b="1" dirty="0"/>
              <a:t>teljesítménykövetelményhez kapcsolódó </a:t>
            </a:r>
            <a:r>
              <a:rPr lang="hu-HU" b="1" dirty="0" smtClean="0"/>
              <a:t>díjazás </a:t>
            </a:r>
            <a:r>
              <a:rPr lang="hu-HU" dirty="0" smtClean="0"/>
              <a:t>- </a:t>
            </a:r>
            <a:r>
              <a:rPr lang="hu-HU" dirty="0"/>
              <a:t>Határidőre elvégzett munkáért X ezer .</a:t>
            </a:r>
            <a:r>
              <a:rPr lang="hu-HU" dirty="0" err="1"/>
              <a:t>-</a:t>
            </a:r>
            <a:r>
              <a:rPr lang="hu-HU" dirty="0" err="1" smtClean="0"/>
              <a:t>Ft</a:t>
            </a:r>
            <a:endParaRPr lang="hu-HU" dirty="0" smtClean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Részteljesítés? Amennyiben a közléskor a munkáltató ezt is lehetővé tesz! Egyébként a részteljesítésre nem jár kifizetés!</a:t>
            </a:r>
          </a:p>
          <a:p>
            <a:pPr algn="just"/>
            <a:endParaRPr lang="hu-HU" dirty="0" smtClean="0"/>
          </a:p>
          <a:p>
            <a:pPr algn="just"/>
            <a:r>
              <a:rPr lang="hu-HU" b="1" dirty="0" smtClean="0"/>
              <a:t>Prémium </a:t>
            </a:r>
            <a:r>
              <a:rPr lang="hu-HU" b="1" dirty="0"/>
              <a:t>kitűzés szükséges</a:t>
            </a:r>
            <a:r>
              <a:rPr lang="hu-HU" dirty="0"/>
              <a:t>; a kitűzött prémiumot teljesítés esetén ki kell fizetni, akkor is ha a kiírás késett; visszavonni </a:t>
            </a:r>
            <a:r>
              <a:rPr lang="hu-HU" dirty="0" smtClean="0"/>
              <a:t>nem, </a:t>
            </a:r>
            <a:r>
              <a:rPr lang="hu-HU" dirty="0"/>
              <a:t>ha a teljesítés már </a:t>
            </a:r>
            <a:r>
              <a:rPr lang="hu-HU" dirty="0" smtClean="0"/>
              <a:t>elkezdődött</a:t>
            </a:r>
          </a:p>
          <a:p>
            <a:pPr algn="just"/>
            <a:r>
              <a:rPr lang="hu-HU" u="sng" dirty="0" smtClean="0"/>
              <a:t>Visszavonása </a:t>
            </a:r>
            <a:r>
              <a:rPr lang="hu-HU" dirty="0" smtClean="0"/>
              <a:t>– amennyiben a teljesítés még nem kezdődött el</a:t>
            </a:r>
          </a:p>
          <a:p>
            <a:pPr lvl="1" algn="just"/>
            <a:r>
              <a:rPr lang="hu-HU" dirty="0" smtClean="0"/>
              <a:t>A munkáltató a prémium bejelentésekor (egyoldalú közlés) kikötötte a visszavonás jogát, vagy</a:t>
            </a:r>
          </a:p>
          <a:p>
            <a:pPr lvl="1" algn="just"/>
            <a:endParaRPr lang="hu-HU" dirty="0" smtClean="0"/>
          </a:p>
          <a:p>
            <a:pPr lvl="1" algn="just"/>
            <a:r>
              <a:rPr lang="hu-HU" dirty="0" smtClean="0"/>
              <a:t>A </a:t>
            </a:r>
            <a:r>
              <a:rPr lang="hu-HU" dirty="0"/>
              <a:t>közlést követően</a:t>
            </a:r>
            <a:r>
              <a:rPr lang="hu-HU" dirty="0" smtClean="0"/>
              <a:t>, a </a:t>
            </a:r>
            <a:r>
              <a:rPr lang="hu-HU" dirty="0"/>
              <a:t>munkáltató körülményeiben olyan lényeges változás történt, ami a kötelezettség teljesítését lehetetlenné vagy aránytalanul sérelmessé </a:t>
            </a:r>
            <a:r>
              <a:rPr lang="hu-HU" dirty="0" smtClean="0"/>
              <a:t>tenné!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62531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Tanulók - Munkabér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b="1" dirty="0" smtClean="0"/>
              <a:t>Szkt. 253</a:t>
            </a:r>
            <a:r>
              <a:rPr lang="hu-HU" b="1" dirty="0"/>
              <a:t>. § </a:t>
            </a:r>
            <a:r>
              <a:rPr lang="hu-HU" dirty="0"/>
              <a:t>(</a:t>
            </a:r>
            <a:r>
              <a:rPr lang="hu-HU" dirty="0" smtClean="0"/>
              <a:t>1) A </a:t>
            </a:r>
            <a:r>
              <a:rPr lang="hu-HU" dirty="0"/>
              <a:t>szakképzési munkaszerződés alapján kifizetett munkabér havi mértékének összege - a tanuló, illetve a képzésben részt vevő személy és a duális képzőhely megállapodása alapján - a szakirányú </a:t>
            </a:r>
            <a:r>
              <a:rPr lang="hu-HU" b="1" dirty="0"/>
              <a:t>oktatás központi költségvetésről szóló törvényben </a:t>
            </a:r>
            <a:r>
              <a:rPr lang="hu-HU" dirty="0"/>
              <a:t>meghatározott </a:t>
            </a:r>
            <a:r>
              <a:rPr lang="hu-HU" b="1" dirty="0"/>
              <a:t>önköltsége egyhavi összege</a:t>
            </a:r>
            <a:r>
              <a:rPr lang="hu-HU" dirty="0"/>
              <a:t>, de legfeljebb annak </a:t>
            </a:r>
            <a:r>
              <a:rPr lang="hu-HU" dirty="0" smtClean="0"/>
              <a:t>168%, </a:t>
            </a:r>
            <a:r>
              <a:rPr lang="hu-HU" dirty="0"/>
              <a:t>amelynek megállapításánál </a:t>
            </a:r>
            <a:r>
              <a:rPr lang="hu-HU" b="1" dirty="0"/>
              <a:t>figyelembe kell venni a tanuló, illetve a képzésben részt vevő személy szakmai felkészültségét és tanulmányi eredményeit</a:t>
            </a:r>
            <a:r>
              <a:rPr lang="hu-HU" b="1" dirty="0" smtClean="0"/>
              <a:t>.</a:t>
            </a:r>
          </a:p>
          <a:p>
            <a:pPr algn="just"/>
            <a:endParaRPr lang="hu-HU" b="1" dirty="0"/>
          </a:p>
          <a:p>
            <a:pPr algn="just"/>
            <a:r>
              <a:rPr lang="hu-HU" b="1" dirty="0" smtClean="0"/>
              <a:t>2022. évben – 100.000 – 168.000.-Ft 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1460418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Egyéb juttatás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A választott </a:t>
            </a:r>
            <a:r>
              <a:rPr lang="hu-HU" dirty="0"/>
              <a:t>szakmához szükséges szakképzettséggel betöltött munkakörben foglalkoztatottak részére biztosított </a:t>
            </a:r>
            <a:r>
              <a:rPr lang="hu-HU" b="1" dirty="0"/>
              <a:t>juttatással azonos </a:t>
            </a:r>
            <a:r>
              <a:rPr lang="hu-HU" dirty="0"/>
              <a:t>mértékben, de legfeljebb évente a szakirányú oktatás központi költségvetésről szóló törvényben meghatározott önköltsége </a:t>
            </a:r>
            <a:r>
              <a:rPr lang="hu-HU" b="1" dirty="0"/>
              <a:t>egyhavi összegének százhatvannyolc százalékáig kell biztosítani</a:t>
            </a:r>
            <a:r>
              <a:rPr lang="hu-HU" dirty="0"/>
              <a:t>. </a:t>
            </a:r>
            <a:endParaRPr lang="hu-HU" dirty="0" smtClean="0"/>
          </a:p>
          <a:p>
            <a:pPr algn="just"/>
            <a:r>
              <a:rPr lang="hu-HU" dirty="0" smtClean="0"/>
              <a:t>Az </a:t>
            </a:r>
            <a:r>
              <a:rPr lang="hu-HU" b="1" dirty="0"/>
              <a:t>egyéb juttatásra </a:t>
            </a:r>
            <a:r>
              <a:rPr lang="hu-HU" dirty="0"/>
              <a:t>a tanuló, illetve a képzésben részt vevő személy az általa </a:t>
            </a:r>
            <a:r>
              <a:rPr lang="hu-HU" b="1" dirty="0"/>
              <a:t>ledolgozott napokra tekintettel arányosan jogosult</a:t>
            </a:r>
            <a:r>
              <a:rPr lang="hu-HU" dirty="0" smtClean="0"/>
              <a:t>.</a:t>
            </a:r>
          </a:p>
          <a:p>
            <a:pPr algn="just"/>
            <a:endParaRPr lang="hu-HU" dirty="0"/>
          </a:p>
          <a:p>
            <a:r>
              <a:rPr lang="hu-HU" dirty="0"/>
              <a:t>A </a:t>
            </a:r>
            <a:r>
              <a:rPr lang="hu-HU" dirty="0" smtClean="0"/>
              <a:t>meghatározott juttatásokat az igazolatlan mulasztással </a:t>
            </a:r>
            <a:r>
              <a:rPr lang="hu-HU" dirty="0"/>
              <a:t>arányosan csökkenteni </a:t>
            </a:r>
            <a:r>
              <a:rPr lang="hu-HU" dirty="0" smtClean="0"/>
              <a:t>kell!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86779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KÖSZÖNÖM MEGTISZTELŐ FIGYELMÜKET!</a:t>
            </a:r>
            <a:br>
              <a:rPr lang="hu-H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u-H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Nagymihály János</a:t>
            </a:r>
          </a:p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unkajogi szakokleveles tanácsadó 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0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Szabálytalan munkáltatók!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73427"/>
            <a:ext cx="10515600" cy="5165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28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Érintett munkavállalók!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9947" y="1458096"/>
            <a:ext cx="8682680" cy="504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6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Feketén!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4"/>
            <a:ext cx="10515600" cy="488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9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Itt kell nagyobb figyelem!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599" cy="491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9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Első dokumentum!</a:t>
            </a:r>
            <a:b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munkaszerződés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dirty="0">
                <a:solidFill>
                  <a:srgbClr val="FF0000"/>
                </a:solidFill>
              </a:rPr>
              <a:t>Mibe kell megállapodni?</a:t>
            </a:r>
            <a:r>
              <a:rPr lang="hu-HU" sz="1800" dirty="0"/>
              <a:t> – nélkülözhetetlen elemek: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dirty="0"/>
              <a:t>Alapbér </a:t>
            </a:r>
          </a:p>
          <a:p>
            <a:pPr eaLnBrk="1" hangingPunct="1">
              <a:lnSpc>
                <a:spcPct val="80000"/>
              </a:lnSpc>
            </a:pPr>
            <a:r>
              <a:rPr lang="hu-HU" sz="1800" dirty="0"/>
              <a:t>Munkakör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Tartama:</a:t>
            </a:r>
            <a:r>
              <a:rPr lang="hu-HU" sz="1800" dirty="0"/>
              <a:t> munkaszerződésben kell meghatározni – ha nem határozatlan időre jön létre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>
                <a:solidFill>
                  <a:srgbClr val="FF0000"/>
                </a:solidFill>
              </a:rPr>
              <a:t>Munkahely:</a:t>
            </a:r>
            <a:r>
              <a:rPr lang="hu-HU" sz="1800" dirty="0"/>
              <a:t> (munkavégzés helye) munkaszerződésben kell meghatározni – </a:t>
            </a:r>
            <a:r>
              <a:rPr lang="hu-HU" sz="1800" b="1" dirty="0"/>
              <a:t>H</a:t>
            </a:r>
            <a:r>
              <a:rPr lang="hu-HU" sz="1800" b="1" dirty="0" smtClean="0"/>
              <a:t>a </a:t>
            </a:r>
            <a:r>
              <a:rPr lang="hu-HU" sz="1800" b="1" dirty="0"/>
              <a:t>nem: </a:t>
            </a:r>
            <a:r>
              <a:rPr lang="hu-HU" sz="1800" dirty="0"/>
              <a:t>az a hely ahol a munkáját szokás szerint végzi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Munkaidő </a:t>
            </a:r>
            <a:r>
              <a:rPr lang="hu-HU" sz="1800" dirty="0"/>
              <a:t>– eltérő megállapodás hiányában – általános teljes napi munkaidős foglalkoztatásra jön létre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Próbaidő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u-HU" sz="1800" b="1" u="sng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u-HU" sz="1800" b="1" u="sng" dirty="0"/>
              <a:t>Munkaviszony kezdetének napja</a:t>
            </a:r>
            <a:r>
              <a:rPr lang="hu-HU" sz="1800" dirty="0"/>
              <a:t> – ha nem foglalták írásba a munkaszerződés megkötését követő nap</a:t>
            </a:r>
          </a:p>
          <a:p>
            <a:pPr eaLnBrk="1" hangingPunct="1">
              <a:lnSpc>
                <a:spcPct val="80000"/>
              </a:lnSpc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300212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Tájékoztatás</a:t>
            </a:r>
            <a:b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Tanulók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 smtClean="0"/>
              <a:t>szakképzési </a:t>
            </a:r>
            <a:r>
              <a:rPr lang="hu-HU" dirty="0"/>
              <a:t>munkaszerződés </a:t>
            </a:r>
            <a:r>
              <a:rPr lang="hu-HU" b="1" dirty="0"/>
              <a:t>aláírásával</a:t>
            </a:r>
            <a:r>
              <a:rPr lang="hu-HU" dirty="0"/>
              <a:t> </a:t>
            </a:r>
            <a:r>
              <a:rPr lang="hu-HU" b="1" dirty="0"/>
              <a:t>egyidejűleg</a:t>
            </a:r>
            <a:r>
              <a:rPr lang="hu-HU" dirty="0"/>
              <a:t> - az Mt. 46. és 47. §-ában </a:t>
            </a:r>
            <a:r>
              <a:rPr lang="hu-HU" b="1" dirty="0"/>
              <a:t>foglaltak mellett </a:t>
            </a:r>
            <a:r>
              <a:rPr lang="hu-HU" dirty="0"/>
              <a:t>- </a:t>
            </a:r>
            <a:r>
              <a:rPr lang="hu-HU" b="1" dirty="0"/>
              <a:t>írásban tájékoztatja </a:t>
            </a:r>
            <a:r>
              <a:rPr lang="hu-HU" dirty="0"/>
              <a:t>a tanulót</a:t>
            </a:r>
          </a:p>
          <a:p>
            <a:pPr lvl="1"/>
            <a:r>
              <a:rPr lang="hu-HU" dirty="0" smtClean="0"/>
              <a:t>a </a:t>
            </a:r>
            <a:r>
              <a:rPr lang="hu-HU" dirty="0"/>
              <a:t>munkabér és az egyéb juttatás </a:t>
            </a:r>
            <a:r>
              <a:rPr lang="hu-HU" b="1" dirty="0"/>
              <a:t>kifizetésének időpontjáról</a:t>
            </a:r>
            <a:r>
              <a:rPr lang="hu-HU" dirty="0"/>
              <a:t>, az azt terhelő fizetési </a:t>
            </a:r>
            <a:r>
              <a:rPr lang="hu-HU" b="1" dirty="0"/>
              <a:t>kötelezettségek levonásáról</a:t>
            </a:r>
            <a:r>
              <a:rPr lang="hu-HU" dirty="0"/>
              <a:t>,</a:t>
            </a:r>
          </a:p>
          <a:p>
            <a:pPr lvl="1"/>
            <a:endParaRPr lang="hu-HU" dirty="0" smtClean="0"/>
          </a:p>
          <a:p>
            <a:pPr lvl="1"/>
            <a:r>
              <a:rPr lang="hu-HU" dirty="0" smtClean="0"/>
              <a:t>a </a:t>
            </a:r>
            <a:r>
              <a:rPr lang="hu-HU" dirty="0"/>
              <a:t>tanuló számára nyújtható </a:t>
            </a:r>
            <a:r>
              <a:rPr lang="hu-HU" b="1" dirty="0"/>
              <a:t>egyéb juttatások és kedvezmények </a:t>
            </a:r>
            <a:r>
              <a:rPr lang="hu-HU" dirty="0"/>
              <a:t>megjelölését, azok mértékét és </a:t>
            </a:r>
            <a:r>
              <a:rPr lang="hu-HU" b="1" dirty="0"/>
              <a:t>nyújtásának feltételeit</a:t>
            </a:r>
            <a:r>
              <a:rPr lang="hu-HU" dirty="0"/>
              <a:t>,</a:t>
            </a:r>
          </a:p>
          <a:p>
            <a:pPr marL="457200" lvl="1" indent="0">
              <a:buNone/>
            </a:pPr>
            <a:endParaRPr lang="hu-HU" dirty="0" smtClean="0"/>
          </a:p>
          <a:p>
            <a:pPr lvl="1"/>
            <a:r>
              <a:rPr lang="hu-HU" dirty="0" smtClean="0"/>
              <a:t>a </a:t>
            </a:r>
            <a:r>
              <a:rPr lang="hu-HU" b="1" dirty="0"/>
              <a:t>szakirányú oktatásáért felelős személy </a:t>
            </a:r>
            <a:r>
              <a:rPr lang="hu-HU" dirty="0"/>
              <a:t>családi és utónevéről és elérhetőségéről,</a:t>
            </a:r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 algn="just"/>
            <a:r>
              <a:rPr lang="hu-HU" dirty="0" smtClean="0"/>
              <a:t>igénybe </a:t>
            </a:r>
            <a:r>
              <a:rPr lang="hu-HU" dirty="0"/>
              <a:t>vett </a:t>
            </a:r>
            <a:r>
              <a:rPr lang="hu-HU" b="1" dirty="0"/>
              <a:t>közreműködő megnevezését</a:t>
            </a:r>
            <a:r>
              <a:rPr lang="hu-HU" dirty="0"/>
              <a:t>, székhelyén vagy telephelyén lévő szakirányú oktatási helyszínét vagy helyszíneit, képviselőjének családi és utónevét, a tanuló, illetve a képzésben részt vevő személy duális képzőhely által igénybe vett közreműködőhöz történő kirendelésének időtartamát</a:t>
            </a:r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9060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1679</Words>
  <Application>Microsoft Office PowerPoint</Application>
  <PresentationFormat>Szélesvásznú</PresentationFormat>
  <Paragraphs>247</Paragraphs>
  <Slides>39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Office-téma</vt:lpstr>
      <vt:lpstr>Munkajog  Hogyan tartsuk meg a munkaerőt? </vt:lpstr>
      <vt:lpstr>Miről beszélek?</vt:lpstr>
      <vt:lpstr>  Milyen a jogkövető magatartás? </vt:lpstr>
      <vt:lpstr>Szabálytalan munkáltatók!</vt:lpstr>
      <vt:lpstr>Érintett munkavállalók!</vt:lpstr>
      <vt:lpstr>Feketén!</vt:lpstr>
      <vt:lpstr>Itt kell nagyobb figyelem!</vt:lpstr>
      <vt:lpstr>Első dokumentum! A munkaszerződés </vt:lpstr>
      <vt:lpstr>Tájékoztatás Tanulók</vt:lpstr>
      <vt:lpstr>Mt. 46. – 47. §§</vt:lpstr>
      <vt:lpstr>Állapítsuk meg az alapbért!</vt:lpstr>
      <vt:lpstr>Mit kell figyelembe venni?</vt:lpstr>
      <vt:lpstr>Minimálbér 2022. január 1-től</vt:lpstr>
      <vt:lpstr>Garantált bárminimum 2022. január 1-től</vt:lpstr>
      <vt:lpstr>Egyszerűsített foglalkoztatás Minimálbér 2022. január 1-től</vt:lpstr>
      <vt:lpstr>Egyszerűsített foglalkoztatás Garantált bárminimum 2022. január 1-től</vt:lpstr>
      <vt:lpstr>Kinek melyik jár? Minimálbér, vagy garantált bérminimum?</vt:lpstr>
      <vt:lpstr>A munkaszerződés módosítása Új alapbér megállapítása</vt:lpstr>
      <vt:lpstr> Hatóság - Munkaidő, pihenőidő, rendkívüli munkavégzés </vt:lpstr>
      <vt:lpstr>Hogyan szabályos? </vt:lpstr>
      <vt:lpstr>Munkaidő alapvető szabályai!</vt:lpstr>
      <vt:lpstr>Pihenőidő alapvető szabályai!</vt:lpstr>
      <vt:lpstr>Munkaidő-beosztás</vt:lpstr>
      <vt:lpstr>Tanulók</vt:lpstr>
      <vt:lpstr>Szakirányú oktatás időtartama</vt:lpstr>
      <vt:lpstr>Munkaidő - Tanulók</vt:lpstr>
      <vt:lpstr>Mt. 114. § alapján</vt:lpstr>
      <vt:lpstr> Hatóság - Munkabér  </vt:lpstr>
      <vt:lpstr>Munkabér számfejtése</vt:lpstr>
      <vt:lpstr>Milyen információk alapján történik a bérszámfejtés?</vt:lpstr>
      <vt:lpstr>Ez igen fontos lehetőség! Főleg, ha kevés az adat!</vt:lpstr>
      <vt:lpstr>Alapbér + bérpótlék</vt:lpstr>
      <vt:lpstr>Átalány</vt:lpstr>
      <vt:lpstr>Mt. Nem szabályozza</vt:lpstr>
      <vt:lpstr>Jutalom</vt:lpstr>
      <vt:lpstr>Prémium</vt:lpstr>
      <vt:lpstr>Tanulók - Munkabér</vt:lpstr>
      <vt:lpstr>Egyéb juttatás</vt:lpstr>
      <vt:lpstr>KÖSZÖNÖM MEGTISZTELŐ FIGYELMÜKET!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Munkajog</dc:title>
  <dc:creator>Windows-felhasználó</dc:creator>
  <cp:lastModifiedBy>Windows-felhasználó</cp:lastModifiedBy>
  <cp:revision>33</cp:revision>
  <dcterms:created xsi:type="dcterms:W3CDTF">2021-10-26T05:46:30Z</dcterms:created>
  <dcterms:modified xsi:type="dcterms:W3CDTF">2022-01-29T10:37:07Z</dcterms:modified>
</cp:coreProperties>
</file>